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5"/>
  </p:notesMasterIdLst>
  <p:sldIdLst>
    <p:sldId id="256" r:id="rId3"/>
    <p:sldId id="1548" r:id="rId4"/>
    <p:sldId id="1947" r:id="rId5"/>
    <p:sldId id="1442" r:id="rId6"/>
    <p:sldId id="1948" r:id="rId7"/>
    <p:sldId id="1949" r:id="rId8"/>
    <p:sldId id="1573" r:id="rId9"/>
    <p:sldId id="1574" r:id="rId10"/>
    <p:sldId id="1673" r:id="rId11"/>
    <p:sldId id="1633" r:id="rId12"/>
    <p:sldId id="1801" r:id="rId13"/>
    <p:sldId id="1802" r:id="rId14"/>
    <p:sldId id="1805" r:id="rId15"/>
    <p:sldId id="1966" r:id="rId16"/>
    <p:sldId id="1807" r:id="rId17"/>
    <p:sldId id="1618" r:id="rId18"/>
    <p:sldId id="1964" r:id="rId19"/>
    <p:sldId id="1950" r:id="rId20"/>
    <p:sldId id="1619" r:id="rId21"/>
    <p:sldId id="1951" r:id="rId22"/>
    <p:sldId id="1952" r:id="rId23"/>
    <p:sldId id="1953" r:id="rId24"/>
    <p:sldId id="1954" r:id="rId25"/>
    <p:sldId id="1955" r:id="rId26"/>
    <p:sldId id="1965" r:id="rId27"/>
    <p:sldId id="1808" r:id="rId28"/>
    <p:sldId id="1946" r:id="rId29"/>
    <p:sldId id="1670" r:id="rId30"/>
    <p:sldId id="1671" r:id="rId31"/>
    <p:sldId id="1672" r:id="rId32"/>
    <p:sldId id="29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11/14/2025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November 16, 2025</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257047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27</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28</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29</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3" indent="0" algn="ctr">
              <a:buNone/>
              <a:defRPr sz="2000"/>
            </a:lvl2pPr>
            <a:lvl3pPr marL="914427" indent="0" algn="ctr">
              <a:buNone/>
              <a:defRPr sz="1800"/>
            </a:lvl3pPr>
            <a:lvl4pPr marL="1371640" indent="0" algn="ctr">
              <a:buNone/>
              <a:defRPr sz="1600"/>
            </a:lvl4pPr>
            <a:lvl5pPr marL="1828854" indent="0" algn="ctr">
              <a:buNone/>
              <a:defRPr sz="1600"/>
            </a:lvl5pPr>
            <a:lvl6pPr marL="2286068" indent="0" algn="ctr">
              <a:buNone/>
              <a:defRPr sz="1600"/>
            </a:lvl6pPr>
            <a:lvl7pPr marL="2743281" indent="0" algn="ctr">
              <a:buNone/>
              <a:defRPr sz="1600"/>
            </a:lvl7pPr>
            <a:lvl8pPr marL="3200495" indent="0" algn="ctr">
              <a:buNone/>
              <a:defRPr sz="1600"/>
            </a:lvl8pPr>
            <a:lvl9pPr marL="365770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D768E0-3BEE-4CDD-9577-DC783B6AC74D}"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66909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768E0-3BEE-4CDD-9577-DC783B6AC74D}"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123071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13" indent="0">
              <a:buNone/>
              <a:defRPr sz="2000">
                <a:solidFill>
                  <a:schemeClr val="tx1">
                    <a:tint val="82000"/>
                  </a:schemeClr>
                </a:solidFill>
              </a:defRPr>
            </a:lvl2pPr>
            <a:lvl3pPr marL="914427" indent="0">
              <a:buNone/>
              <a:defRPr sz="1800">
                <a:solidFill>
                  <a:schemeClr val="tx1">
                    <a:tint val="82000"/>
                  </a:schemeClr>
                </a:solidFill>
              </a:defRPr>
            </a:lvl3pPr>
            <a:lvl4pPr marL="1371640" indent="0">
              <a:buNone/>
              <a:defRPr sz="1600">
                <a:solidFill>
                  <a:schemeClr val="tx1">
                    <a:tint val="82000"/>
                  </a:schemeClr>
                </a:solidFill>
              </a:defRPr>
            </a:lvl4pPr>
            <a:lvl5pPr marL="1828854" indent="0">
              <a:buNone/>
              <a:defRPr sz="1600">
                <a:solidFill>
                  <a:schemeClr val="tx1">
                    <a:tint val="82000"/>
                  </a:schemeClr>
                </a:solidFill>
              </a:defRPr>
            </a:lvl5pPr>
            <a:lvl6pPr marL="2286068" indent="0">
              <a:buNone/>
              <a:defRPr sz="1600">
                <a:solidFill>
                  <a:schemeClr val="tx1">
                    <a:tint val="82000"/>
                  </a:schemeClr>
                </a:solidFill>
              </a:defRPr>
            </a:lvl6pPr>
            <a:lvl7pPr marL="2743281" indent="0">
              <a:buNone/>
              <a:defRPr sz="1600">
                <a:solidFill>
                  <a:schemeClr val="tx1">
                    <a:tint val="82000"/>
                  </a:schemeClr>
                </a:solidFill>
              </a:defRPr>
            </a:lvl7pPr>
            <a:lvl8pPr marL="3200495" indent="0">
              <a:buNone/>
              <a:defRPr sz="1600">
                <a:solidFill>
                  <a:schemeClr val="tx1">
                    <a:tint val="82000"/>
                  </a:schemeClr>
                </a:solidFill>
              </a:defRPr>
            </a:lvl8pPr>
            <a:lvl9pPr marL="3657708"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68E0-3BEE-4CDD-9577-DC783B6AC74D}"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58985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D768E0-3BEE-4CDD-9577-DC783B6AC74D}"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12331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13" indent="0">
              <a:buNone/>
              <a:defRPr sz="2000" b="1"/>
            </a:lvl2pPr>
            <a:lvl3pPr marL="914427" indent="0">
              <a:buNone/>
              <a:defRPr sz="1800" b="1"/>
            </a:lvl3pPr>
            <a:lvl4pPr marL="1371640" indent="0">
              <a:buNone/>
              <a:defRPr sz="1600" b="1"/>
            </a:lvl4pPr>
            <a:lvl5pPr marL="1828854" indent="0">
              <a:buNone/>
              <a:defRPr sz="1600" b="1"/>
            </a:lvl5pPr>
            <a:lvl6pPr marL="2286068" indent="0">
              <a:buNone/>
              <a:defRPr sz="1600" b="1"/>
            </a:lvl6pPr>
            <a:lvl7pPr marL="2743281" indent="0">
              <a:buNone/>
              <a:defRPr sz="1600" b="1"/>
            </a:lvl7pPr>
            <a:lvl8pPr marL="3200495" indent="0">
              <a:buNone/>
              <a:defRPr sz="1600" b="1"/>
            </a:lvl8pPr>
            <a:lvl9pPr marL="365770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13" indent="0">
              <a:buNone/>
              <a:defRPr sz="2000" b="1"/>
            </a:lvl2pPr>
            <a:lvl3pPr marL="914427" indent="0">
              <a:buNone/>
              <a:defRPr sz="1800" b="1"/>
            </a:lvl3pPr>
            <a:lvl4pPr marL="1371640" indent="0">
              <a:buNone/>
              <a:defRPr sz="1600" b="1"/>
            </a:lvl4pPr>
            <a:lvl5pPr marL="1828854" indent="0">
              <a:buNone/>
              <a:defRPr sz="1600" b="1"/>
            </a:lvl5pPr>
            <a:lvl6pPr marL="2286068" indent="0">
              <a:buNone/>
              <a:defRPr sz="1600" b="1"/>
            </a:lvl6pPr>
            <a:lvl7pPr marL="2743281" indent="0">
              <a:buNone/>
              <a:defRPr sz="1600" b="1"/>
            </a:lvl7pPr>
            <a:lvl8pPr marL="3200495" indent="0">
              <a:buNone/>
              <a:defRPr sz="1600" b="1"/>
            </a:lvl8pPr>
            <a:lvl9pPr marL="36577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D768E0-3BEE-4CDD-9577-DC783B6AC74D}"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326424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D768E0-3BEE-4CDD-9577-DC783B6AC74D}"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101805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768E0-3BEE-4CDD-9577-DC783B6AC74D}"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1440264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13" indent="0">
              <a:buNone/>
              <a:defRPr sz="1400"/>
            </a:lvl2pPr>
            <a:lvl3pPr marL="914427" indent="0">
              <a:buNone/>
              <a:defRPr sz="1200"/>
            </a:lvl3pPr>
            <a:lvl4pPr marL="1371640" indent="0">
              <a:buNone/>
              <a:defRPr sz="1000"/>
            </a:lvl4pPr>
            <a:lvl5pPr marL="1828854" indent="0">
              <a:buNone/>
              <a:defRPr sz="1000"/>
            </a:lvl5pPr>
            <a:lvl6pPr marL="2286068" indent="0">
              <a:buNone/>
              <a:defRPr sz="1000"/>
            </a:lvl6pPr>
            <a:lvl7pPr marL="2743281" indent="0">
              <a:buNone/>
              <a:defRPr sz="1000"/>
            </a:lvl7pPr>
            <a:lvl8pPr marL="3200495" indent="0">
              <a:buNone/>
              <a:defRPr sz="1000"/>
            </a:lvl8pPr>
            <a:lvl9pPr marL="365770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768E0-3BEE-4CDD-9577-DC783B6AC74D}"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39247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13" indent="0">
              <a:buNone/>
              <a:defRPr sz="2800"/>
            </a:lvl2pPr>
            <a:lvl3pPr marL="914427" indent="0">
              <a:buNone/>
              <a:defRPr sz="2400"/>
            </a:lvl3pPr>
            <a:lvl4pPr marL="1371640" indent="0">
              <a:buNone/>
              <a:defRPr sz="2000"/>
            </a:lvl4pPr>
            <a:lvl5pPr marL="1828854" indent="0">
              <a:buNone/>
              <a:defRPr sz="2000"/>
            </a:lvl5pPr>
            <a:lvl6pPr marL="2286068" indent="0">
              <a:buNone/>
              <a:defRPr sz="2000"/>
            </a:lvl6pPr>
            <a:lvl7pPr marL="2743281" indent="0">
              <a:buNone/>
              <a:defRPr sz="2000"/>
            </a:lvl7pPr>
            <a:lvl8pPr marL="3200495" indent="0">
              <a:buNone/>
              <a:defRPr sz="2000"/>
            </a:lvl8pPr>
            <a:lvl9pPr marL="3657708"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13" indent="0">
              <a:buNone/>
              <a:defRPr sz="1400"/>
            </a:lvl2pPr>
            <a:lvl3pPr marL="914427" indent="0">
              <a:buNone/>
              <a:defRPr sz="1200"/>
            </a:lvl3pPr>
            <a:lvl4pPr marL="1371640" indent="0">
              <a:buNone/>
              <a:defRPr sz="1000"/>
            </a:lvl4pPr>
            <a:lvl5pPr marL="1828854" indent="0">
              <a:buNone/>
              <a:defRPr sz="1000"/>
            </a:lvl5pPr>
            <a:lvl6pPr marL="2286068" indent="0">
              <a:buNone/>
              <a:defRPr sz="1000"/>
            </a:lvl6pPr>
            <a:lvl7pPr marL="2743281" indent="0">
              <a:buNone/>
              <a:defRPr sz="1000"/>
            </a:lvl7pPr>
            <a:lvl8pPr marL="3200495" indent="0">
              <a:buNone/>
              <a:defRPr sz="1000"/>
            </a:lvl8pPr>
            <a:lvl9pPr marL="365770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768E0-3BEE-4CDD-9577-DC783B6AC74D}"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340773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768E0-3BEE-4CDD-9577-DC783B6AC74D}"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113621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768E0-3BEE-4CDD-9577-DC783B6AC74D}"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40B19-973E-4149-9B62-617D456AA596}" type="slidenum">
              <a:rPr lang="en-US" smtClean="0"/>
              <a:t>‹#›</a:t>
            </a:fld>
            <a:endParaRPr lang="en-US"/>
          </a:p>
        </p:txBody>
      </p:sp>
    </p:spTree>
    <p:extLst>
      <p:ext uri="{BB962C8B-B14F-4D97-AF65-F5344CB8AC3E}">
        <p14:creationId xmlns:p14="http://schemas.microsoft.com/office/powerpoint/2010/main" val="280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11/14/2025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D768E0-3BEE-4CDD-9577-DC783B6AC74D}" type="datetimeFigureOut">
              <a:rPr lang="en-US" smtClean="0"/>
              <a:t>11/14/2025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A40B19-973E-4149-9B62-617D456AA596}" type="slidenum">
              <a:rPr lang="en-US" smtClean="0"/>
              <a:t>‹#›</a:t>
            </a:fld>
            <a:endParaRPr lang="en-US"/>
          </a:p>
        </p:txBody>
      </p:sp>
    </p:spTree>
    <p:extLst>
      <p:ext uri="{BB962C8B-B14F-4D97-AF65-F5344CB8AC3E}">
        <p14:creationId xmlns:p14="http://schemas.microsoft.com/office/powerpoint/2010/main" val="3753307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2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0" indent="-228607" algn="l" defTabSz="9144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4" indent="-228607" algn="l" defTabSz="9144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7"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1"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4"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8"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2"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15"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7" rtl="0" eaLnBrk="1" latinLnBrk="0" hangingPunct="1">
        <a:defRPr sz="1800" kern="1200">
          <a:solidFill>
            <a:schemeClr val="tx1"/>
          </a:solidFill>
          <a:latin typeface="+mn-lt"/>
          <a:ea typeface="+mn-ea"/>
          <a:cs typeface="+mn-cs"/>
        </a:defRPr>
      </a:lvl1pPr>
      <a:lvl2pPr marL="457213" algn="l" defTabSz="914427" rtl="0" eaLnBrk="1" latinLnBrk="0" hangingPunct="1">
        <a:defRPr sz="1800" kern="1200">
          <a:solidFill>
            <a:schemeClr val="tx1"/>
          </a:solidFill>
          <a:latin typeface="+mn-lt"/>
          <a:ea typeface="+mn-ea"/>
          <a:cs typeface="+mn-cs"/>
        </a:defRPr>
      </a:lvl2pPr>
      <a:lvl3pPr marL="914427" algn="l" defTabSz="914427" rtl="0" eaLnBrk="1" latinLnBrk="0" hangingPunct="1">
        <a:defRPr sz="1800" kern="1200">
          <a:solidFill>
            <a:schemeClr val="tx1"/>
          </a:solidFill>
          <a:latin typeface="+mn-lt"/>
          <a:ea typeface="+mn-ea"/>
          <a:cs typeface="+mn-cs"/>
        </a:defRPr>
      </a:lvl3pPr>
      <a:lvl4pPr marL="1371640" algn="l" defTabSz="914427" rtl="0" eaLnBrk="1" latinLnBrk="0" hangingPunct="1">
        <a:defRPr sz="1800" kern="1200">
          <a:solidFill>
            <a:schemeClr val="tx1"/>
          </a:solidFill>
          <a:latin typeface="+mn-lt"/>
          <a:ea typeface="+mn-ea"/>
          <a:cs typeface="+mn-cs"/>
        </a:defRPr>
      </a:lvl4pPr>
      <a:lvl5pPr marL="1828854" algn="l" defTabSz="914427" rtl="0" eaLnBrk="1" latinLnBrk="0" hangingPunct="1">
        <a:defRPr sz="1800" kern="1200">
          <a:solidFill>
            <a:schemeClr val="tx1"/>
          </a:solidFill>
          <a:latin typeface="+mn-lt"/>
          <a:ea typeface="+mn-ea"/>
          <a:cs typeface="+mn-cs"/>
        </a:defRPr>
      </a:lvl5pPr>
      <a:lvl6pPr marL="2286068" algn="l" defTabSz="914427" rtl="0" eaLnBrk="1" latinLnBrk="0" hangingPunct="1">
        <a:defRPr sz="1800" kern="1200">
          <a:solidFill>
            <a:schemeClr val="tx1"/>
          </a:solidFill>
          <a:latin typeface="+mn-lt"/>
          <a:ea typeface="+mn-ea"/>
          <a:cs typeface="+mn-cs"/>
        </a:defRPr>
      </a:lvl6pPr>
      <a:lvl7pPr marL="2743281" algn="l" defTabSz="914427" rtl="0" eaLnBrk="1" latinLnBrk="0" hangingPunct="1">
        <a:defRPr sz="1800" kern="1200">
          <a:solidFill>
            <a:schemeClr val="tx1"/>
          </a:solidFill>
          <a:latin typeface="+mn-lt"/>
          <a:ea typeface="+mn-ea"/>
          <a:cs typeface="+mn-cs"/>
        </a:defRPr>
      </a:lvl7pPr>
      <a:lvl8pPr marL="3200495" algn="l" defTabSz="914427" rtl="0" eaLnBrk="1" latinLnBrk="0" hangingPunct="1">
        <a:defRPr sz="1800" kern="1200">
          <a:solidFill>
            <a:schemeClr val="tx1"/>
          </a:solidFill>
          <a:latin typeface="+mn-lt"/>
          <a:ea typeface="+mn-ea"/>
          <a:cs typeface="+mn-cs"/>
        </a:defRPr>
      </a:lvl8pPr>
      <a:lvl9pPr marL="3657708" algn="l" defTabSz="9144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tudylight.org/desk/?query=mt+10:33&amp;t=kjv&amp;sr=1&amp;l=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6000">
              <a:srgbClr val="FFFF00"/>
            </a:gs>
            <a:gs pos="0">
              <a:schemeClr val="bg1"/>
            </a:gs>
          </a:gsLst>
          <a:lin ang="5400000" scaled="1"/>
        </a:gradFill>
        <a:effectLst/>
      </p:bgPr>
    </p:bg>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26464360-BDBC-1623-10A8-AFE138C1D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7862"/>
            <a:ext cx="12192000" cy="363997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D9B768F-7373-9A6A-7B87-0018653F6AA7}"/>
              </a:ext>
            </a:extLst>
          </p:cNvPr>
          <p:cNvSpPr>
            <a:spLocks noGrp="1"/>
          </p:cNvSpPr>
          <p:nvPr>
            <p:ph type="subTitle" idx="1"/>
          </p:nvPr>
        </p:nvSpPr>
        <p:spPr>
          <a:xfrm>
            <a:off x="38121" y="0"/>
            <a:ext cx="12153879" cy="3505200"/>
          </a:xfrm>
        </p:spPr>
        <p:txBody>
          <a:bodyPr>
            <a:normAutofit lnSpcReduction="10000"/>
          </a:bodyPr>
          <a:lstStyle/>
          <a:p>
            <a:r>
              <a:rPr lang="en-US" sz="8500" b="1" i="1" dirty="0">
                <a:solidFill>
                  <a:srgbClr val="00B0F0"/>
                </a:solidFill>
                <a:effectLst>
                  <a:outerShdw blurRad="38100" dist="38100" dir="2700000" algn="tl">
                    <a:srgbClr val="000000">
                      <a:alpha val="43137"/>
                    </a:srgbClr>
                  </a:outerShdw>
                </a:effectLst>
                <a:latin typeface="Trebuchet MS"/>
                <a:ea typeface="+mj-ea"/>
                <a:cs typeface="+mj-cs"/>
              </a:rPr>
              <a:t>God is Not Willing That Any Should Burn in Hell Forever</a:t>
            </a:r>
          </a:p>
          <a:p>
            <a:endParaRPr lang="en-US" sz="3500" b="1" i="1" dirty="0">
              <a:solidFill>
                <a:srgbClr val="00B0F0"/>
              </a:solidFill>
              <a:effectLst>
                <a:outerShdw blurRad="38100" dist="38100" dir="2700000" algn="tl">
                  <a:srgbClr val="000000">
                    <a:alpha val="43137"/>
                  </a:srgbClr>
                </a:outerShdw>
              </a:effectLst>
              <a:latin typeface="Trebuchet MS"/>
              <a:ea typeface="+mj-ea"/>
              <a:cs typeface="+mj-cs"/>
            </a:endParaRPr>
          </a:p>
        </p:txBody>
      </p:sp>
      <p:sp>
        <p:nvSpPr>
          <p:cNvPr id="9" name="Content Placeholder 2">
            <a:extLst>
              <a:ext uri="{FF2B5EF4-FFF2-40B4-BE49-F238E27FC236}">
                <a16:creationId xmlns:a16="http://schemas.microsoft.com/office/drawing/2014/main" id="{900A3B69-26C6-840D-26AB-AF47289F2A3E}"/>
              </a:ext>
            </a:extLst>
          </p:cNvPr>
          <p:cNvSpPr txBox="1">
            <a:spLocks/>
          </p:cNvSpPr>
          <p:nvPr/>
        </p:nvSpPr>
        <p:spPr>
          <a:xfrm>
            <a:off x="-2458" y="5591391"/>
            <a:ext cx="12192000" cy="1124465"/>
          </a:xfrm>
          <a:prstGeom prst="rect">
            <a:avLst/>
          </a:prstGeom>
        </p:spPr>
        <p:txBody>
          <a:bodyPr>
            <a:noAutofit/>
          </a:bodyPr>
          <a:lstStyle>
            <a:lvl1pPr marL="228607" indent="-228607" algn="l" defTabSz="9144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0" indent="-228607" algn="l" defTabSz="9144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4" indent="-228607" algn="l" defTabSz="9144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7"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1"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4"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8"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2"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15"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ct val="20000"/>
              </a:spcBef>
              <a:spcAft>
                <a:spcPts val="300"/>
              </a:spcAft>
              <a:buClr>
                <a:srgbClr val="A379BB">
                  <a:lumMod val="75000"/>
                </a:srgbClr>
              </a:buClr>
              <a:buSzPct val="130000"/>
              <a:buFont typeface="Georgia" pitchFamily="18" charset="0"/>
              <a:buNone/>
              <a:defRPr/>
            </a:pPr>
            <a:r>
              <a:rPr lang="en-US" sz="9600" b="1" i="1" dirty="0">
                <a:solidFill>
                  <a:srgbClr val="0070C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II Peter 3:9</a:t>
            </a:r>
          </a:p>
        </p:txBody>
      </p:sp>
    </p:spTree>
    <p:extLst>
      <p:ext uri="{BB962C8B-B14F-4D97-AF65-F5344CB8AC3E}">
        <p14:creationId xmlns:p14="http://schemas.microsoft.com/office/powerpoint/2010/main" val="1271880426"/>
      </p:ext>
    </p:extLst>
  </p:cSld>
  <p:clrMapOvr>
    <a:masterClrMapping/>
  </p:clrMapOvr>
  <mc:AlternateContent xmlns:mc="http://schemas.openxmlformats.org/markup-compatibility/2006">
    <mc:Choice xmlns:p14="http://schemas.microsoft.com/office/powerpoint/2010/main" Requires="p14">
      <p:transition spd="slow" p14:dur="1600" advTm="0">
        <p14:conveyor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86000"/>
            <a:ext cx="12192000" cy="4534930"/>
          </a:xfrm>
        </p:spPr>
        <p:txBody>
          <a:bodyPr>
            <a:noAutofit/>
          </a:bodyPr>
          <a:lstStyle/>
          <a:p>
            <a:pPr marL="45720" indent="0">
              <a:lnSpc>
                <a:spcPct val="80000"/>
              </a:lnSpc>
              <a:buClr>
                <a:srgbClr val="C00000"/>
              </a:buClr>
              <a:buNone/>
            </a:pPr>
            <a:r>
              <a:rPr lang="en-US" sz="5400" b="1" i="1" dirty="0">
                <a:effectLst>
                  <a:outerShdw blurRad="38100" dist="38100" dir="2700000" algn="tl">
                    <a:srgbClr val="000000">
                      <a:alpha val="43137"/>
                    </a:srgbClr>
                  </a:outerShdw>
                </a:effectLst>
              </a:rPr>
              <a:t>Matthew 25:41 (NAS)</a:t>
            </a:r>
            <a:endParaRPr lang="en-US" sz="5400" dirty="0"/>
          </a:p>
          <a:p>
            <a:pPr marL="45720" indent="0">
              <a:lnSpc>
                <a:spcPct val="80000"/>
              </a:lnSpc>
              <a:buClr>
                <a:srgbClr val="C00000"/>
              </a:buClr>
              <a:buNone/>
            </a:pPr>
            <a:r>
              <a:rPr lang="en-US" sz="5400" dirty="0"/>
              <a:t>"Then He will also say to those on His left, 'Depart from Me, you accursed people, into the eternal fire which has been prepared for the devil and his angels;</a:t>
            </a:r>
          </a:p>
        </p:txBody>
      </p:sp>
      <p:sp>
        <p:nvSpPr>
          <p:cNvPr id="4" name="Title 3"/>
          <p:cNvSpPr>
            <a:spLocks noGrp="1"/>
          </p:cNvSpPr>
          <p:nvPr>
            <p:ph type="title"/>
          </p:nvPr>
        </p:nvSpPr>
        <p:spPr>
          <a:xfrm>
            <a:off x="0" y="0"/>
            <a:ext cx="12192000" cy="1981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Hell is Prepared for the Devil and His Angels</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743200"/>
            <a:ext cx="12192000" cy="4077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17:5 (NAS)</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Hebrews 5:8-9 (NAS)</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Luke 6:46 (NAS)</a:t>
            </a:r>
          </a:p>
        </p:txBody>
      </p:sp>
      <p:sp>
        <p:nvSpPr>
          <p:cNvPr id="4" name="Title 3"/>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Hell is for Those Who Don’t Obey His Son, Jesus</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17:5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While he was still speaking, a bright cloud overshadowed them, and behold, a voice from the cloud said, "This is My beloved Son, with whom I am well pleased; listen to Him!"</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5:8-9 (NAS)</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8</a:t>
            </a:r>
            <a:r>
              <a:rPr lang="en-US" sz="6000" dirty="0"/>
              <a:t> Although He was a Son, He learned obedience from the things which He suffered. </a:t>
            </a:r>
            <a:r>
              <a:rPr lang="en-US" sz="6000" b="1" baseline="30000" dirty="0"/>
              <a:t>9</a:t>
            </a:r>
            <a:r>
              <a:rPr lang="en-US" sz="6000" dirty="0"/>
              <a:t> And having been perfected, He became the source of eternal salvation for all those who obey Him,</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A4E2B-A4C5-7AEC-2BE0-9613AE52A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62524-D3C8-C5B4-92E4-C89C38DF77E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6:46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958F972-1B3C-C0F9-412F-CF28A17D81EF}"/>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"Now why do you call Me, 'Lord, Lord,' and do not do what I say?</a:t>
            </a:r>
          </a:p>
        </p:txBody>
      </p:sp>
    </p:spTree>
    <p:extLst>
      <p:ext uri="{BB962C8B-B14F-4D97-AF65-F5344CB8AC3E}">
        <p14:creationId xmlns:p14="http://schemas.microsoft.com/office/powerpoint/2010/main" val="549736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marL="45720" indent="0">
              <a:lnSpc>
                <a:spcPct val="80000"/>
              </a:lnSpc>
              <a:buClr>
                <a:srgbClr val="A379BB">
                  <a:lumMod val="75000"/>
                </a:srgbClr>
              </a:buClr>
              <a:buNone/>
              <a:defRPr/>
            </a:pPr>
            <a:r>
              <a:rPr lang="en-US" sz="5400" b="1" i="1" u="sng" dirty="0">
                <a:solidFill>
                  <a:srgbClr val="000000"/>
                </a:solidFill>
                <a:effectLst>
                  <a:outerShdw blurRad="38100" dist="38100" dir="2700000" algn="tl">
                    <a:srgbClr val="000000">
                      <a:alpha val="43137"/>
                    </a:srgbClr>
                  </a:outerShdw>
                </a:effectLst>
                <a:latin typeface="Calibri" panose="020F0502020204030204" pitchFamily="34" charset="0"/>
              </a:rPr>
              <a:t>Eternal Punishment and Torment</a:t>
            </a:r>
          </a:p>
          <a:p>
            <a:pPr marL="45720" indent="0">
              <a:lnSpc>
                <a:spcPct val="80000"/>
              </a:lnSpc>
              <a:buClr>
                <a:srgbClr val="A379BB">
                  <a:lumMod val="75000"/>
                </a:srgbClr>
              </a:buClr>
              <a:buNone/>
              <a:defRPr/>
            </a:pPr>
            <a:r>
              <a:rPr lang="en-US" sz="5400" b="1" dirty="0">
                <a:solidFill>
                  <a:srgbClr val="000000"/>
                </a:solidFill>
                <a:effectLst>
                  <a:outerShdw blurRad="38100" dist="38100" dir="2700000" algn="tl">
                    <a:srgbClr val="000000">
                      <a:alpha val="43137"/>
                    </a:srgbClr>
                  </a:outerShdw>
                </a:effectLst>
                <a:latin typeface="Calibri" panose="020F0502020204030204" pitchFamily="34" charset="0"/>
              </a:rPr>
              <a:t>Final and Inescapable: </a:t>
            </a:r>
          </a:p>
          <a:p>
            <a:pPr marL="45720" indent="0">
              <a:lnSpc>
                <a:spcPct val="80000"/>
              </a:lnSpc>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Hell is presented as a final destination from which there is no return or escape, a grave warning about the consequences of rejecting God.</a:t>
            </a:r>
          </a:p>
        </p:txBody>
      </p:sp>
      <p:sp>
        <p:nvSpPr>
          <p:cNvPr id="4" name="Title 3"/>
          <p:cNvSpPr>
            <a:spLocks noGrp="1"/>
          </p:cNvSpPr>
          <p:nvPr>
            <p:ph type="title"/>
          </p:nvPr>
        </p:nvSpPr>
        <p:spPr>
          <a:xfrm>
            <a:off x="0" y="0"/>
            <a:ext cx="12192000" cy="1981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How the Bible Describes Hell</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6600" b="1" dirty="0">
                <a:solidFill>
                  <a:srgbClr val="000000"/>
                </a:solidFill>
                <a:effectLst>
                  <a:outerShdw blurRad="38100" dist="38100" dir="2700000" algn="tl">
                    <a:srgbClr val="000000">
                      <a:alpha val="43137"/>
                    </a:srgbClr>
                  </a:outerShdw>
                </a:effectLst>
                <a:latin typeface="Calibri" panose="020F0502020204030204" pitchFamily="34" charset="0"/>
              </a:rPr>
              <a:t>No Second Chances: </a:t>
            </a:r>
          </a:p>
          <a:p>
            <a:pPr marL="45720" indent="0">
              <a:buNone/>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The Bible indicates that death is a one-time event followed by judgment, and there are no opportunities for repentance or reconciliation after death.</a:t>
            </a:r>
          </a:p>
        </p:txBody>
      </p:sp>
    </p:spTree>
    <p:extLst>
      <p:ext uri="{BB962C8B-B14F-4D97-AF65-F5344CB8AC3E}">
        <p14:creationId xmlns:p14="http://schemas.microsoft.com/office/powerpoint/2010/main" val="20777334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A459E-66CF-CEF1-CA6A-EEA5937E90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22B5C-4ECA-2D2A-66C6-58EC5FC3C07E}"/>
              </a:ext>
            </a:extLst>
          </p:cNvPr>
          <p:cNvSpPr>
            <a:spLocks noGrp="1"/>
          </p:cNvSpPr>
          <p:nvPr>
            <p:ph sz="quarter" idx="13"/>
          </p:nvPr>
        </p:nvSpPr>
        <p:spPr>
          <a:xfrm>
            <a:off x="0" y="0"/>
            <a:ext cx="12192000" cy="6858000"/>
          </a:xfrm>
        </p:spPr>
        <p:txBody>
          <a:bodyPr>
            <a:noAutofit/>
          </a:bodyPr>
          <a:lstStyle/>
          <a:p>
            <a:pPr marL="45720" indent="0">
              <a:buNone/>
            </a:pPr>
            <a:r>
              <a:rPr lang="en-US" sz="6400" b="1" dirty="0">
                <a:solidFill>
                  <a:srgbClr val="000000"/>
                </a:solidFill>
                <a:effectLst>
                  <a:outerShdw blurRad="38100" dist="38100" dir="2700000" algn="tl">
                    <a:srgbClr val="000000">
                      <a:alpha val="43137"/>
                    </a:srgbClr>
                  </a:outerShdw>
                </a:effectLst>
                <a:latin typeface="Calibri" panose="020F0502020204030204" pitchFamily="34" charset="0"/>
              </a:rPr>
              <a:t>Eternal Torment: </a:t>
            </a:r>
          </a:p>
          <a:p>
            <a:pPr marL="45720" indent="0">
              <a:buNone/>
            </a:pPr>
            <a:r>
              <a:rPr lang="en-US" sz="6400" dirty="0">
                <a:solidFill>
                  <a:srgbClr val="000000"/>
                </a:solidFill>
                <a:effectLst>
                  <a:outerShdw blurRad="38100" dist="38100" dir="2700000" algn="tl">
                    <a:srgbClr val="000000">
                      <a:alpha val="43137"/>
                    </a:srgbClr>
                  </a:outerShdw>
                </a:effectLst>
                <a:latin typeface="Calibri" panose="020F0502020204030204" pitchFamily="34" charset="0"/>
              </a:rPr>
              <a:t>Passages like Matthew 25:46 describe it as "eternal punishment," a concept supported by verses in Revelation about "eternal torment" and no rest "day or night". </a:t>
            </a:r>
          </a:p>
        </p:txBody>
      </p:sp>
    </p:spTree>
    <p:extLst>
      <p:ext uri="{BB962C8B-B14F-4D97-AF65-F5344CB8AC3E}">
        <p14:creationId xmlns:p14="http://schemas.microsoft.com/office/powerpoint/2010/main" val="1943266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C3A4-EDE6-B322-DE9D-DBF4721328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DF14E-914F-6E46-B0E5-9FED7EF9E5A5}"/>
              </a:ext>
            </a:extLst>
          </p:cNvPr>
          <p:cNvSpPr>
            <a:spLocks noGrp="1"/>
          </p:cNvSpPr>
          <p:nvPr>
            <p:ph sz="quarter" idx="13"/>
          </p:nvPr>
        </p:nvSpPr>
        <p:spPr>
          <a:xfrm>
            <a:off x="0" y="0"/>
            <a:ext cx="12192000" cy="6858000"/>
          </a:xfrm>
        </p:spPr>
        <p:txBody>
          <a:bodyPr>
            <a:noAutofit/>
          </a:bodyPr>
          <a:lstStyle/>
          <a:p>
            <a:pPr marL="45720" indent="0" algn="ctr">
              <a:buNone/>
            </a:pPr>
            <a:r>
              <a:rPr lang="en-US" sz="6000" b="1" u="sng" dirty="0">
                <a:solidFill>
                  <a:srgbClr val="000000"/>
                </a:solidFill>
                <a:effectLst>
                  <a:outerShdw blurRad="38100" dist="38100" dir="2700000" algn="tl">
                    <a:srgbClr val="000000">
                      <a:alpha val="43137"/>
                    </a:srgbClr>
                  </a:outerShdw>
                </a:effectLst>
                <a:latin typeface="Calibri" panose="020F0502020204030204" pitchFamily="34" charset="0"/>
              </a:rPr>
              <a:t>Descriptions of Torment</a:t>
            </a:r>
          </a:p>
          <a:p>
            <a:pPr marL="45720" indent="0">
              <a:buNone/>
            </a:pPr>
            <a:r>
              <a:rPr lang="en-US" sz="6000" b="1" dirty="0">
                <a:solidFill>
                  <a:srgbClr val="000000"/>
                </a:solidFill>
                <a:effectLst>
                  <a:outerShdw blurRad="38100" dist="38100" dir="2700000" algn="tl">
                    <a:srgbClr val="000000">
                      <a:alpha val="43137"/>
                    </a:srgbClr>
                  </a:outerShdw>
                </a:effectLst>
                <a:latin typeface="Calibri" panose="020F0502020204030204" pitchFamily="34" charset="0"/>
              </a:rPr>
              <a:t>A Place of Fire and Anguish:                     </a:t>
            </a: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Hell is described as a "furnace of conscious torment" and a place of "excruciating misery" where the fire "never goes out" and the "worm does not die".</a:t>
            </a:r>
          </a:p>
        </p:txBody>
      </p:sp>
    </p:spTree>
    <p:extLst>
      <p:ext uri="{BB962C8B-B14F-4D97-AF65-F5344CB8AC3E}">
        <p14:creationId xmlns:p14="http://schemas.microsoft.com/office/powerpoint/2010/main" val="3914503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7200" b="1" dirty="0">
                <a:solidFill>
                  <a:srgbClr val="000000"/>
                </a:solidFill>
                <a:effectLst>
                  <a:outerShdw blurRad="38100" dist="38100" dir="2700000" algn="tl">
                    <a:srgbClr val="000000">
                      <a:alpha val="43137"/>
                    </a:srgbClr>
                  </a:outerShdw>
                </a:effectLst>
                <a:latin typeface="Calibri" panose="020F0502020204030204" pitchFamily="34" charset="0"/>
              </a:rPr>
              <a:t>Anguish and Despair: </a:t>
            </a:r>
          </a:p>
          <a:p>
            <a:pPr marL="45720" indent="0">
              <a:buClr>
                <a:srgbClr val="A379BB">
                  <a:lumMod val="75000"/>
                </a:srgbClr>
              </a:buClr>
              <a:buNone/>
              <a:defRPr/>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The eternal nature of the torment means that despair can only increase over time, with no hope of it ever ending.</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1302892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II Peter 3:9 (KJV)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6100" dirty="0"/>
              <a:t>The Lord is not slack concerning his promise, as some men count slackness; but is longsuffering to us-ward, not willing that any should perish, but that all should come to repentance.</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1BE36-188C-2DB9-2586-701F7DC3CD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3F7F7-290B-E394-4318-63790AF56F2F}"/>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b="1" dirty="0">
                <a:solidFill>
                  <a:srgbClr val="000000"/>
                </a:solidFill>
                <a:effectLst>
                  <a:outerShdw blurRad="38100" dist="38100" dir="2700000" algn="tl">
                    <a:srgbClr val="000000">
                      <a:alpha val="43137"/>
                    </a:srgbClr>
                  </a:outerShdw>
                </a:effectLst>
                <a:latin typeface="Calibri" panose="020F0502020204030204" pitchFamily="34" charset="0"/>
              </a:rPr>
              <a:t>Separation From God: </a:t>
            </a:r>
          </a:p>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Hell is a state of being separated from the presence of God, who is the source of Romans 8:32 is a powerful verse that assures believers of God's complete provision based on the supreme sacrifice of His Son.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168390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84CA-C872-61B0-5215-6F6FC1AAD3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6DFD7-E2C8-C35C-8659-E0B3E5D5B83C}"/>
              </a:ext>
            </a:extLst>
          </p:cNvPr>
          <p:cNvSpPr>
            <a:spLocks noGrp="1"/>
          </p:cNvSpPr>
          <p:nvPr>
            <p:ph sz="quarter" idx="13"/>
          </p:nvPr>
        </p:nvSpPr>
        <p:spPr>
          <a:xfrm>
            <a:off x="0" y="0"/>
            <a:ext cx="12192000" cy="6858000"/>
          </a:xfrm>
        </p:spPr>
        <p:txBody>
          <a:bodyPr>
            <a:noAutofit/>
          </a:bodyPr>
          <a:lstStyle/>
          <a:p>
            <a:pPr marL="45720" indent="0" algn="ctr">
              <a:buNone/>
            </a:pPr>
            <a:r>
              <a:rPr lang="en-US" sz="6000" b="1" u="sng" dirty="0">
                <a:solidFill>
                  <a:srgbClr val="000000"/>
                </a:solidFill>
                <a:effectLst>
                  <a:outerShdw blurRad="38100" dist="38100" dir="2700000" algn="tl">
                    <a:srgbClr val="000000">
                      <a:alpha val="43137"/>
                    </a:srgbClr>
                  </a:outerShdw>
                </a:effectLst>
                <a:latin typeface="Calibri" panose="020F0502020204030204" pitchFamily="34" charset="0"/>
              </a:rPr>
              <a:t>Commentators</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Romans 8:32 emphasizes that this verse uses an argument from the greater to the lesser: if God gave His most precious gift, He will certainly provide everything else needed for salvation and spiritual welfare. </a:t>
            </a:r>
          </a:p>
        </p:txBody>
      </p:sp>
    </p:spTree>
    <p:extLst>
      <p:ext uri="{BB962C8B-B14F-4D97-AF65-F5344CB8AC3E}">
        <p14:creationId xmlns:p14="http://schemas.microsoft.com/office/powerpoint/2010/main" val="3135318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0FB8F-6DE0-D77E-ABE4-573F9B8AA4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286AA-4027-10FA-8669-950DAE7266F6}"/>
              </a:ext>
            </a:extLst>
          </p:cNvPr>
          <p:cNvSpPr>
            <a:spLocks noGrp="1"/>
          </p:cNvSpPr>
          <p:nvPr>
            <p:ph sz="quarter" idx="13"/>
          </p:nvPr>
        </p:nvSpPr>
        <p:spPr>
          <a:xfrm>
            <a:off x="0" y="0"/>
            <a:ext cx="12192000" cy="6858000"/>
          </a:xfrm>
        </p:spPr>
        <p:txBody>
          <a:bodyPr>
            <a:noAutofit/>
          </a:bodyPr>
          <a:lstStyle/>
          <a:p>
            <a:pPr marL="45720" indent="0" algn="ctr">
              <a:buClr>
                <a:srgbClr val="A379BB">
                  <a:lumMod val="75000"/>
                </a:srgbClr>
              </a:buClr>
              <a:buNone/>
              <a:defRPr/>
            </a:pPr>
            <a:r>
              <a:rPr lang="en-US" sz="6600" b="1" u="sng" dirty="0">
                <a:solidFill>
                  <a:srgbClr val="000000"/>
                </a:solidFill>
                <a:effectLst>
                  <a:outerShdw blurRad="38100" dist="38100" dir="2700000" algn="tl">
                    <a:srgbClr val="000000">
                      <a:alpha val="43137"/>
                    </a:srgbClr>
                  </a:outerShdw>
                </a:effectLst>
                <a:latin typeface="Calibri" panose="020F0502020204030204" pitchFamily="34" charset="0"/>
              </a:rPr>
              <a:t>Key Themes and Interpretations</a:t>
            </a:r>
          </a:p>
          <a:p>
            <a:pPr marL="45720" indent="0">
              <a:buClr>
                <a:srgbClr val="A379BB">
                  <a:lumMod val="75000"/>
                </a:srgbClr>
              </a:buClr>
              <a:buNone/>
              <a:defRPr/>
            </a:pPr>
            <a:r>
              <a:rPr lang="en-US" sz="6600" b="1" dirty="0">
                <a:solidFill>
                  <a:srgbClr val="000000"/>
                </a:solidFill>
                <a:effectLst>
                  <a:outerShdw blurRad="38100" dist="38100" dir="2700000" algn="tl">
                    <a:srgbClr val="000000">
                      <a:alpha val="43137"/>
                    </a:srgbClr>
                  </a:outerShdw>
                </a:effectLst>
                <a:latin typeface="Calibri" panose="020F0502020204030204" pitchFamily="34" charset="0"/>
              </a:rPr>
              <a:t>The Logic of Heaven (Greater to Lesser):</a:t>
            </a:r>
          </a:p>
          <a:p>
            <a:pPr marL="45720" indent="0">
              <a:buClr>
                <a:srgbClr val="A379BB">
                  <a:lumMod val="75000"/>
                </a:srgbClr>
              </a:buClr>
              <a:buNone/>
              <a:defRPr/>
            </a:pPr>
            <a:r>
              <a:rPr lang="en-US" sz="6600" dirty="0">
                <a:solidFill>
                  <a:srgbClr val="000000"/>
                </a:solidFill>
                <a:effectLst>
                  <a:outerShdw blurRad="38100" dist="38100" dir="2700000" algn="tl">
                    <a:srgbClr val="000000">
                      <a:alpha val="43137"/>
                    </a:srgbClr>
                  </a:outerShdw>
                </a:effectLst>
                <a:latin typeface="Calibri" panose="020F0502020204030204" pitchFamily="34" charset="0"/>
              </a:rPr>
              <a:t>The central argument is that the sacrifice of Jesus was the greatest act of love and giving possible. </a:t>
            </a:r>
          </a:p>
        </p:txBody>
      </p:sp>
    </p:spTree>
    <p:extLst>
      <p:ext uri="{BB962C8B-B14F-4D97-AF65-F5344CB8AC3E}">
        <p14:creationId xmlns:p14="http://schemas.microsoft.com/office/powerpoint/2010/main" val="1652585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5720D-89DF-94BA-5583-9DD537C6E8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467A5-BF98-AF40-70AB-3C880CFE44E3}"/>
              </a:ext>
            </a:extLst>
          </p:cNvPr>
          <p:cNvSpPr>
            <a:spLocks noGrp="1"/>
          </p:cNvSpPr>
          <p:nvPr>
            <p:ph sz="quarter" idx="13"/>
          </p:nvPr>
        </p:nvSpPr>
        <p:spPr>
          <a:xfrm>
            <a:off x="0" y="0"/>
            <a:ext cx="12192000" cy="6858000"/>
          </a:xfrm>
        </p:spPr>
        <p:txBody>
          <a:bodyPr>
            <a:noAutofit/>
          </a:bodyPr>
          <a:lstStyle/>
          <a:p>
            <a:pPr marL="45720" indent="0">
              <a:buNone/>
            </a:pPr>
            <a:r>
              <a:rPr kumimoji="0" lang="en-US" sz="6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If God was willing to do the hardest and costliest thing (give His own Son), it is illogical to think He would withhold any "lesser" good or necessary thing from those for whom Christ died. </a:t>
            </a:r>
            <a:endParaRPr lang="en-US" sz="66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676819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7447-90EC-CF82-BC9F-EF71AE55C6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D18C5-0932-C307-6A6A-7CAD3A4D24B7}"/>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This provides immense assurance of salvation and future provision, all comfort, peace, and life. In hell, there is no mediator, only God's wrath, leading to increasing despair.</a:t>
            </a:r>
            <a:endParaRPr lang="en-US" sz="66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272447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06FD9-C02C-0F02-716B-5FE80CE315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8DE975-8A75-5FC0-2CF7-F4CB9A53BB0A}"/>
              </a:ext>
            </a:extLst>
          </p:cNvPr>
          <p:cNvSpPr>
            <a:spLocks noGrp="1"/>
          </p:cNvSpPr>
          <p:nvPr>
            <p:ph type="title"/>
          </p:nvPr>
        </p:nvSpPr>
        <p:spPr>
          <a:xfrm>
            <a:off x="0" y="0"/>
            <a:ext cx="12192000" cy="6858000"/>
          </a:xfrm>
        </p:spPr>
        <p:txBody>
          <a:bodyPr/>
          <a:lstStyle/>
          <a:p>
            <a:pPr marL="0" indent="0" algn="ctr">
              <a:spcBef>
                <a:spcPct val="20000"/>
              </a:spcBef>
              <a:spcAft>
                <a:spcPts val="300"/>
              </a:spcAft>
              <a:buClr>
                <a:srgbClr val="A379BB">
                  <a:lumMod val="75000"/>
                </a:srgbClr>
              </a:buClr>
              <a:buSzPct val="130000"/>
              <a:buNone/>
              <a:defRPr/>
            </a:pPr>
            <a:r>
              <a:rPr lang="en-US" sz="8800" i="1" dirty="0">
                <a:solidFill>
                  <a:srgbClr val="C00000"/>
                </a:solidFill>
                <a:effectLst>
                  <a:outerShdw blurRad="38100" dist="38100" dir="2700000" algn="tl">
                    <a:srgbClr val="000000">
                      <a:alpha val="43137"/>
                    </a:srgbClr>
                  </a:outerShdw>
                </a:effectLst>
                <a:latin typeface="Cavolini" panose="03000502040302020204" pitchFamily="66" charset="0"/>
                <a:ea typeface="+mn-ea"/>
                <a:cs typeface="Cavolini" panose="03000502040302020204" pitchFamily="66" charset="0"/>
              </a:rPr>
              <a:t>All we have to do is truly want to be saved; not to be cast into the eternal fire.</a:t>
            </a:r>
          </a:p>
        </p:txBody>
      </p:sp>
    </p:spTree>
    <p:extLst>
      <p:ext uri="{BB962C8B-B14F-4D97-AF65-F5344CB8AC3E}">
        <p14:creationId xmlns:p14="http://schemas.microsoft.com/office/powerpoint/2010/main" val="29395538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2:13 (AMPC)</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5400" dirty="0">
                <a:solidFill>
                  <a:prstClr val="black">
                    <a:lumMod val="75000"/>
                    <a:lumOff val="25000"/>
                  </a:prstClr>
                </a:solidFill>
                <a:latin typeface="Trebuchet MS"/>
              </a:rPr>
              <a:t>[Not in your own strength] for it is God Who is all the while effectually at work in you [energizing and creating in you the power and desire], both to will and to work for His good pleasure and satisfaction and delight.</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DEAE1-3990-2A1E-6D97-35245E06AD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E87EF-0592-9776-4183-164A5FEB05B3}"/>
              </a:ext>
            </a:extLst>
          </p:cNvPr>
          <p:cNvSpPr>
            <a:spLocks noGrp="1"/>
          </p:cNvSpPr>
          <p:nvPr>
            <p:ph sz="quarter" idx="13"/>
          </p:nvPr>
        </p:nvSpPr>
        <p:spPr>
          <a:xfrm>
            <a:off x="0" y="3048000"/>
            <a:ext cx="12192000" cy="3772930"/>
          </a:xfrm>
        </p:spPr>
        <p:txBody>
          <a:bodyPr>
            <a:noAutofit/>
          </a:bodyPr>
          <a:lstStyle/>
          <a:p>
            <a:pPr marL="45720" indent="0" algn="ctr">
              <a:lnSpc>
                <a:spcPct val="80000"/>
              </a:lnSpc>
              <a:buClr>
                <a:srgbClr val="C00000"/>
              </a:buClr>
              <a:buNone/>
            </a:pPr>
            <a:r>
              <a:rPr lang="en-US" sz="13800" b="1" i="1" dirty="0">
                <a:effectLst>
                  <a:outerShdw blurRad="38100" dist="38100" dir="2700000" algn="tl">
                    <a:srgbClr val="000000">
                      <a:alpha val="43137"/>
                    </a:srgbClr>
                  </a:outerShdw>
                </a:effectLst>
              </a:rPr>
              <a:t>Burning in Hell Forever</a:t>
            </a:r>
          </a:p>
        </p:txBody>
      </p:sp>
      <p:sp>
        <p:nvSpPr>
          <p:cNvPr id="4" name="Title 3">
            <a:extLst>
              <a:ext uri="{FF2B5EF4-FFF2-40B4-BE49-F238E27FC236}">
                <a16:creationId xmlns:a16="http://schemas.microsoft.com/office/drawing/2014/main" id="{65C301CB-1618-7A8A-BC66-EA0A389B7A8C}"/>
              </a:ext>
            </a:extLst>
          </p:cNvPr>
          <p:cNvSpPr>
            <a:spLocks noGrp="1"/>
          </p:cNvSpPr>
          <p:nvPr>
            <p:ph type="title"/>
          </p:nvPr>
        </p:nvSpPr>
        <p:spPr>
          <a:xfrm>
            <a:off x="0" y="0"/>
            <a:ext cx="12192000" cy="2362200"/>
          </a:xfrm>
        </p:spPr>
        <p:txBody>
          <a:bodyPr/>
          <a:lstStyle/>
          <a:p>
            <a:pPr marL="0" indent="0" algn="ctr">
              <a:buNone/>
            </a:pPr>
            <a:r>
              <a:rPr lang="en-US" sz="13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Perish…</a:t>
            </a:r>
          </a:p>
        </p:txBody>
      </p:sp>
    </p:spTree>
    <p:extLst>
      <p:ext uri="{BB962C8B-B14F-4D97-AF65-F5344CB8AC3E}">
        <p14:creationId xmlns:p14="http://schemas.microsoft.com/office/powerpoint/2010/main" val="10576013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Ezekiel 33:11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dirty="0"/>
              <a:t>"Say to them, 'As I live!' declares the Lord GOD, 'I take no pleasure at all in the death of the wicked, but rather that the wicked turn from his way and live. Turn back, turn back from your evil ways! Why then should you die, house of Israel?'</a:t>
            </a:r>
          </a:p>
        </p:txBody>
      </p:sp>
    </p:spTree>
    <p:extLst>
      <p:ext uri="{BB962C8B-B14F-4D97-AF65-F5344CB8AC3E}">
        <p14:creationId xmlns:p14="http://schemas.microsoft.com/office/powerpoint/2010/main" val="234600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7610-B502-84EF-12F4-2CD3743DC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E852F-553E-95A1-EE71-C8CDE13C2DA8}"/>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Timothy 2:4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F22A47E-5484-A327-5915-6DCDED58B32F}"/>
              </a:ext>
            </a:extLst>
          </p:cNvPr>
          <p:cNvSpPr>
            <a:spLocks noGrp="1"/>
          </p:cNvSpPr>
          <p:nvPr>
            <p:ph sz="quarter" idx="13"/>
          </p:nvPr>
        </p:nvSpPr>
        <p:spPr>
          <a:xfrm>
            <a:off x="0" y="1143000"/>
            <a:ext cx="12192000" cy="5715000"/>
          </a:xfrm>
        </p:spPr>
        <p:txBody>
          <a:bodyPr>
            <a:noAutofit/>
          </a:bodyPr>
          <a:lstStyle/>
          <a:p>
            <a:pPr marL="45720" indent="0">
              <a:buNone/>
            </a:pPr>
            <a:r>
              <a:rPr lang="en-US" sz="8000" dirty="0"/>
              <a:t>who wants all people to be saved and to come to the knowledge of the truth.</a:t>
            </a:r>
          </a:p>
        </p:txBody>
      </p:sp>
    </p:spTree>
    <p:extLst>
      <p:ext uri="{BB962C8B-B14F-4D97-AF65-F5344CB8AC3E}">
        <p14:creationId xmlns:p14="http://schemas.microsoft.com/office/powerpoint/2010/main" val="2903816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B88FA-54E7-130E-DC8A-AF84DCF79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335E7-7B9A-E6C8-30B0-60F06100B8A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86:15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071EE18-1192-E70E-F100-8EC484E6DCB1}"/>
              </a:ext>
            </a:extLst>
          </p:cNvPr>
          <p:cNvSpPr>
            <a:spLocks noGrp="1"/>
          </p:cNvSpPr>
          <p:nvPr>
            <p:ph sz="quarter" idx="13"/>
          </p:nvPr>
        </p:nvSpPr>
        <p:spPr>
          <a:xfrm>
            <a:off x="0" y="1143000"/>
            <a:ext cx="12192000" cy="5715000"/>
          </a:xfrm>
        </p:spPr>
        <p:txBody>
          <a:bodyPr>
            <a:noAutofit/>
          </a:bodyPr>
          <a:lstStyle/>
          <a:p>
            <a:pPr marL="45720" indent="0" algn="ctr">
              <a:buNone/>
            </a:pPr>
            <a:r>
              <a:rPr lang="en-US" sz="7200" dirty="0"/>
              <a:t>But You, Lord, are a compassionate and gracious God, </a:t>
            </a:r>
          </a:p>
          <a:p>
            <a:pPr marL="45720" indent="0" algn="ctr">
              <a:buNone/>
            </a:pPr>
            <a:r>
              <a:rPr lang="en-US" sz="7200" dirty="0"/>
              <a:t>Slow to anger and abundant in mercy and truth.</a:t>
            </a:r>
          </a:p>
        </p:txBody>
      </p:sp>
    </p:spTree>
    <p:extLst>
      <p:ext uri="{BB962C8B-B14F-4D97-AF65-F5344CB8AC3E}">
        <p14:creationId xmlns:p14="http://schemas.microsoft.com/office/powerpoint/2010/main" val="28942008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04CB9B9-D024-48A5-8A05-E158CD622D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735" b="36735"/>
          <a:stretch/>
        </p:blipFill>
        <p:spPr>
          <a:xfrm>
            <a:off x="1447800" y="533400"/>
            <a:ext cx="1219200" cy="2272632"/>
          </a:xfrm>
          <a:prstGeom prst="rect">
            <a:avLst/>
          </a:prstGeom>
        </p:spPr>
      </p:pic>
    </p:spTree>
    <p:extLst>
      <p:ext uri="{BB962C8B-B14F-4D97-AF65-F5344CB8AC3E}">
        <p14:creationId xmlns:p14="http://schemas.microsoft.com/office/powerpoint/2010/main" val="2223657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5514E-17 -3.33333E-6 L 0.6 -0.05463 " pathEditMode="relative" rAng="0" ptsTypes="AA">
                                      <p:cBhvr>
                                        <p:cTn id="6" dur="2000" fill="hold"/>
                                        <p:tgtEl>
                                          <p:spTgt spid="3"/>
                                        </p:tgtEl>
                                        <p:attrNameLst>
                                          <p:attrName>ppt_x</p:attrName>
                                          <p:attrName>ppt_y</p:attrName>
                                        </p:attrNameLst>
                                      </p:cBhvr>
                                      <p:rCtr x="30312"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4698F06-DF26-47FF-8398-C306218418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735" b="36735"/>
          <a:stretch/>
        </p:blipFill>
        <p:spPr>
          <a:xfrm>
            <a:off x="6477000" y="1752600"/>
            <a:ext cx="762000" cy="1420395"/>
          </a:xfrm>
          <a:prstGeom prst="rect">
            <a:avLst/>
          </a:prstGeom>
        </p:spPr>
      </p:pic>
    </p:spTree>
    <p:extLst>
      <p:ext uri="{BB962C8B-B14F-4D97-AF65-F5344CB8AC3E}">
        <p14:creationId xmlns:p14="http://schemas.microsoft.com/office/powerpoint/2010/main" val="2773368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22222E-6 L 0.3125 -0.29236 " pathEditMode="relative" rAng="0" ptsTypes="AA">
                                      <p:cBhvr>
                                        <p:cTn id="6" dur="2000" fill="hold"/>
                                        <p:tgtEl>
                                          <p:spTgt spid="3"/>
                                        </p:tgtEl>
                                        <p:attrNameLst>
                                          <p:attrName>ppt_x</p:attrName>
                                          <p:attrName>ppt_y</p:attrName>
                                        </p:attrNameLst>
                                      </p:cBhvr>
                                      <p:rCtr x="15625"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71600"/>
            <a:ext cx="12192000" cy="5449330"/>
          </a:xfrm>
        </p:spPr>
        <p:txBody>
          <a:bodyPr>
            <a:noAutofit/>
          </a:bodyPr>
          <a:lstStyle/>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Hell is Prepared for the Devil and His Angels</a:t>
            </a:r>
          </a:p>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Hell is for Those Who Don’t Obey His Son, Jesus</a:t>
            </a:r>
          </a:p>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How the Bible Describes Hell</a:t>
            </a:r>
          </a:p>
        </p:txBody>
      </p:sp>
      <p:sp>
        <p:nvSpPr>
          <p:cNvPr id="4" name="Title 3"/>
          <p:cNvSpPr>
            <a:spLocks noGrp="1"/>
          </p:cNvSpPr>
          <p:nvPr>
            <p:ph type="title"/>
          </p:nvPr>
        </p:nvSpPr>
        <p:spPr>
          <a:xfrm>
            <a:off x="0" y="0"/>
            <a:ext cx="12192000" cy="9144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the Bible Says About Hell</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98</TotalTime>
  <Words>1048</Words>
  <Application>Microsoft Office PowerPoint</Application>
  <PresentationFormat>Widescreen</PresentationFormat>
  <Paragraphs>74</Paragraphs>
  <Slides>32</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Aptos</vt:lpstr>
      <vt:lpstr>Aptos Display</vt:lpstr>
      <vt:lpstr>Arial</vt:lpstr>
      <vt:lpstr>Bahnschrift</vt:lpstr>
      <vt:lpstr>Brush Script MT</vt:lpstr>
      <vt:lpstr>Calibri</vt:lpstr>
      <vt:lpstr>Cavolini</vt:lpstr>
      <vt:lpstr>Franklin Gothic Medium</vt:lpstr>
      <vt:lpstr>Georgia</vt:lpstr>
      <vt:lpstr>Helvetica Neue</vt:lpstr>
      <vt:lpstr>Trebuchet MS</vt:lpstr>
      <vt:lpstr>Wingdings</vt:lpstr>
      <vt:lpstr>Slipstream</vt:lpstr>
      <vt:lpstr>1_Office Theme</vt:lpstr>
      <vt:lpstr>PowerPoint Presentation</vt:lpstr>
      <vt:lpstr>II Peter 3:9 (KJV)</vt:lpstr>
      <vt:lpstr>Perish…</vt:lpstr>
      <vt:lpstr>Ezekiel 33:11 (NAS)</vt:lpstr>
      <vt:lpstr>I Timothy 2:4 (NAS)</vt:lpstr>
      <vt:lpstr>Psalms 86:15 (NAS)</vt:lpstr>
      <vt:lpstr>PowerPoint Presentation</vt:lpstr>
      <vt:lpstr>PowerPoint Presentation</vt:lpstr>
      <vt:lpstr>What the Bible Says About Hell</vt:lpstr>
      <vt:lpstr>Point #1:  Hell is Prepared for the Devil and His Angels</vt:lpstr>
      <vt:lpstr>Point #2:  Hell is for Those Who Don’t Obey His Son, Jesus</vt:lpstr>
      <vt:lpstr>Matthew 17:5 (NAS)</vt:lpstr>
      <vt:lpstr>Hebrews 5:8-9 (NAS)</vt:lpstr>
      <vt:lpstr>Luke 6:46 (NAS)</vt:lpstr>
      <vt:lpstr>Point #3:  How the Bible Describes 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we have to do is truly want to be saved; not to be cast into the eternal fire.</vt:lpstr>
      <vt:lpstr>Philippians 2:13 (AMPC)</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2</cp:revision>
  <dcterms:created xsi:type="dcterms:W3CDTF">2025-11-14T16:15:15Z</dcterms:created>
  <dcterms:modified xsi:type="dcterms:W3CDTF">2025-11-14T17:54:03Z</dcterms:modified>
</cp:coreProperties>
</file>